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4"/>
  </p:notesMasterIdLst>
  <p:handoutMasterIdLst>
    <p:handoutMasterId r:id="rId25"/>
  </p:handoutMasterIdLst>
  <p:sldIdLst>
    <p:sldId id="1841" r:id="rId5"/>
    <p:sldId id="1844" r:id="rId6"/>
    <p:sldId id="1853" r:id="rId7"/>
    <p:sldId id="1858" r:id="rId8"/>
    <p:sldId id="1855" r:id="rId9"/>
    <p:sldId id="1859" r:id="rId10"/>
    <p:sldId id="1860" r:id="rId11"/>
    <p:sldId id="1869" r:id="rId12"/>
    <p:sldId id="1867" r:id="rId13"/>
    <p:sldId id="1865" r:id="rId14"/>
    <p:sldId id="1866" r:id="rId15"/>
    <p:sldId id="1868" r:id="rId16"/>
    <p:sldId id="1870" r:id="rId17"/>
    <p:sldId id="1861" r:id="rId18"/>
    <p:sldId id="1863" r:id="rId19"/>
    <p:sldId id="1871" r:id="rId20"/>
    <p:sldId id="1660" r:id="rId21"/>
    <p:sldId id="1864" r:id="rId22"/>
    <p:sldId id="1851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FA0"/>
    <a:srgbClr val="832B8F"/>
    <a:srgbClr val="5E5E60"/>
    <a:srgbClr val="B02E7F"/>
    <a:srgbClr val="F26224"/>
    <a:srgbClr val="FFFFFF"/>
    <a:srgbClr val="1A1A1A"/>
    <a:srgbClr val="0078D4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5401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11/7/2023 11:18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11/7/2023 11:16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11/7/2023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11/7/2023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background with letters&#10;&#10;Description automatically generated">
            <a:extLst>
              <a:ext uri="{FF2B5EF4-FFF2-40B4-BE49-F238E27FC236}">
                <a16:creationId xmlns:a16="http://schemas.microsoft.com/office/drawing/2014/main" id="{95145C5F-FA8B-3804-C21B-C64CC26A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9446-219C-E1ED-4A7B-659B026B76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97180" y="5382172"/>
            <a:ext cx="1287016" cy="12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C135C12-935C-8B05-6B50-E06CA6CD1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832B8F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rgbClr val="FFC000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F191-734D-F208-3FF8-C386BA148E9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E03D-B0A3-57E2-587F-588839D1E6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90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177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754" y="2875002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4" y="3800474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454086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379558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449761B-C8B1-EF9C-D1E2-2F8AB24AE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FAD7-7B35-55F5-E868-ED430BB3751D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33A2-B8C9-B96C-E30B-4F8D37721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EEA535-8D84-C252-1CD2-0C06CB61C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24AE-7AFE-CC89-54CD-6C2680AD7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2D520-F8F1-4071-1840-2C8FC3FB53C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A604CC4-039E-9A99-4B4B-1D35903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47610-A639-CCC6-C423-5C8717618680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21DD-105B-AA9F-A0AF-6C784B8BB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12B2F66F-930F-0F99-9958-78D2C049D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AD05-DF0D-8FA0-7202-5586555FBA85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D23D3-ECE3-9AD3-9037-23CF604BA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FDD4BD59-D187-E2E9-97DD-B1E1F09B0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B7D-7C9D-82A9-4CBD-E6A247F65D11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D0379-1768-66D6-A6D7-B08AEA09A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573" r:id="rId10"/>
    <p:sldLayoutId id="2147484638" r:id="rId11"/>
    <p:sldLayoutId id="2147484673" r:id="rId12"/>
    <p:sldLayoutId id="2147484249" r:id="rId13"/>
    <p:sldLayoutId id="2147484683" r:id="rId14"/>
    <p:sldLayoutId id="2147484684" r:id="rId15"/>
    <p:sldLayoutId id="2147484256" r:id="rId16"/>
    <p:sldLayoutId id="2147484682" r:id="rId17"/>
    <p:sldLayoutId id="214748426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ranSiska/FunWithJsProx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JavaScript/Reference/Global_Objects/Prox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9F257C-3A06-068F-6497-9688B6DA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Proxy </a:t>
            </a:r>
            <a:r>
              <a:rPr lang="en-US" dirty="0" err="1"/>
              <a:t>Proxy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2C69CD-77D6-B219-C36A-B26726240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53423-9513-A6B4-58FC-126F8F91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85" y="1519237"/>
            <a:ext cx="59245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1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5F3B-0A70-8BF8-9C2D-982838F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F8707-C0F8-BB24-B5A0-335E3C28F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0986"/>
          </a:xfrm>
        </p:spPr>
        <p:txBody>
          <a:bodyPr/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export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class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Person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constructor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firstName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lastName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   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firstName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firstName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   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lastName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lastName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   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   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address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new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Address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"n/a"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-</a:t>
            </a:r>
            <a:r>
              <a:rPr lang="en-US" sz="1800" b="0" dirty="0">
                <a:solidFill>
                  <a:srgbClr val="D19A66"/>
                </a:solidFill>
                <a:effectLst/>
                <a:latin typeface="Lucida Console" panose="020B0609040504020204" pitchFamily="49" charset="0"/>
              </a:rPr>
              <a:t>1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"n/a"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</a:t>
            </a:r>
            <a:r>
              <a:rPr lang="en-US" sz="1800" b="0" dirty="0">
                <a:solidFill>
                  <a:srgbClr val="61AFEF"/>
                </a:solidFill>
                <a:effectLst/>
                <a:latin typeface="Lucida Console" panose="020B0609040504020204" pitchFamily="49" charset="0"/>
              </a:rPr>
              <a:t>print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():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string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   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return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`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${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firstName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}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${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lastName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}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${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this</a:t>
            </a:r>
            <a:r>
              <a:rPr lang="en-US" sz="1800" b="0" dirty="0" err="1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age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}</a:t>
            </a:r>
            <a:r>
              <a:rPr lang="en-US" sz="1800" b="0" dirty="0">
                <a:solidFill>
                  <a:srgbClr val="98C379"/>
                </a:solidFill>
                <a:effectLst/>
                <a:latin typeface="Lucida Console" panose="020B0609040504020204" pitchFamily="49" charset="0"/>
              </a:rPr>
              <a:t>`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    }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318617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5F3B-0A70-8BF8-9C2D-982838F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F8707-C0F8-BB24-B5A0-335E3C28F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609398"/>
          </a:xfrm>
        </p:spPr>
        <p:txBody>
          <a:bodyPr/>
          <a:lstStyle/>
          <a:p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Proxy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new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Proxy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Proxy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{});</a:t>
            </a:r>
          </a:p>
          <a:p>
            <a:endParaRPr lang="en-US" sz="1800" b="0" dirty="0">
              <a:solidFill>
                <a:srgbClr val="ABB2BF"/>
              </a:solidFill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520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9F257C-3A06-068F-6497-9688B6DA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2C69CD-77D6-B219-C36A-B26726240A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5F5E9-DA79-8DC1-A80F-BBC95058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85875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677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66501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0484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Answers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0250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get, </a:t>
                      </a:r>
                      <a:r>
                        <a:rPr lang="en-US" dirty="0" err="1"/>
                        <a:t>ownKeys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getOwnPropertyDescr</a:t>
                      </a:r>
                      <a:r>
                        <a:rPr lang="en-US" dirty="0"/>
                        <a:t>.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7407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5F3B-0A70-8BF8-9C2D-982838F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F8707-C0F8-BB24-B5A0-335E3C28F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32008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noProof="0" dirty="0"/>
              <a:t>What is a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Useful proxies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Proxy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1800" b="0" dirty="0">
              <a:solidFill>
                <a:srgbClr val="ABB2BF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A103-7673-3A6B-71A2-B92B7D27CE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2185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Recursive proxy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/>
              <a:t>Proxy </a:t>
            </a:r>
            <a:r>
              <a:rPr lang="en-GB" sz="2800" noProof="0" dirty="0" err="1"/>
              <a:t>proxy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Inception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462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Final though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7693" y="2894529"/>
            <a:ext cx="11018520" cy="677108"/>
          </a:xfrm>
        </p:spPr>
        <p:txBody>
          <a:bodyPr/>
          <a:lstStyle/>
          <a:p>
            <a:pPr marL="0" indent="0">
              <a:buNone/>
            </a:pPr>
            <a:r>
              <a:rPr lang="en-GB" sz="4400" b="1" noProof="0" dirty="0"/>
              <a:t>Not everything that saves lines, saves time.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GB" noProof="0" dirty="0"/>
              <a:t>Repo: </a:t>
            </a:r>
            <a:r>
              <a:rPr lang="en-US" dirty="0" err="1">
                <a:hlinkClick r:id="rId3"/>
              </a:rPr>
              <a:t>GoranSiska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FunWithJsProxies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noProof="0" dirty="0"/>
              <a:t>Specs: </a:t>
            </a:r>
            <a:r>
              <a:rPr lang="en-US" dirty="0">
                <a:hlinkClick r:id="rId4"/>
              </a:rPr>
              <a:t>Proxy - JavaScript | MDN (mozilla.org)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59424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B15B64C-E2AB-BD9D-9533-6122FA033847}"/>
              </a:ext>
            </a:extLst>
          </p:cNvPr>
          <p:cNvSpPr txBox="1">
            <a:spLocks/>
          </p:cNvSpPr>
          <p:nvPr/>
        </p:nvSpPr>
        <p:spPr>
          <a:xfrm rot="903927">
            <a:off x="6807249" y="1892995"/>
            <a:ext cx="4132490" cy="307201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HR" sz="2800" dirty="0">
                <a:solidFill>
                  <a:schemeClr val="tx1"/>
                </a:solidFill>
              </a:rPr>
              <a:t>This is not school, but we </a:t>
            </a:r>
          </a:p>
          <a:p>
            <a:r>
              <a:rPr lang="en-HR" sz="2800" dirty="0">
                <a:solidFill>
                  <a:srgbClr val="832B8F"/>
                </a:solidFill>
              </a:rPr>
              <a:t>love</a:t>
            </a:r>
            <a:r>
              <a:rPr lang="en-HR" sz="2800" dirty="0">
                <a:solidFill>
                  <a:schemeClr val="tx1"/>
                </a:solidFill>
              </a:rPr>
              <a:t> to get grades.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Please fill out our </a:t>
            </a:r>
          </a:p>
          <a:p>
            <a:r>
              <a:rPr lang="en-HR" sz="2800" dirty="0">
                <a:solidFill>
                  <a:schemeClr val="tx1"/>
                </a:solidFill>
              </a:rPr>
              <a:t>questoineers and leave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us your feedback.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You may even </a:t>
            </a:r>
            <a:r>
              <a:rPr lang="en-HR" sz="2800" dirty="0">
                <a:solidFill>
                  <a:srgbClr val="ED2FA0"/>
                </a:solidFill>
              </a:rPr>
              <a:t>win</a:t>
            </a:r>
            <a:r>
              <a:rPr lang="en-HR" sz="2800" dirty="0">
                <a:solidFill>
                  <a:schemeClr val="tx1"/>
                </a:solidFill>
              </a:rPr>
              <a:t> some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cool rewards.</a:t>
            </a:r>
          </a:p>
        </p:txBody>
      </p:sp>
    </p:spTree>
    <p:extLst>
      <p:ext uri="{BB962C8B-B14F-4D97-AF65-F5344CB8AC3E}">
        <p14:creationId xmlns:p14="http://schemas.microsoft.com/office/powerpoint/2010/main" val="35434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F365B-9116-5944-B129-BC854B3FD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6727" y="2564065"/>
            <a:ext cx="4008437" cy="1107996"/>
          </a:xfrm>
        </p:spPr>
        <p:txBody>
          <a:bodyPr/>
          <a:lstStyle/>
          <a:p>
            <a:r>
              <a:rPr lang="en-GB" noProof="0" dirty="0"/>
              <a:t>Fun with JS 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4E3DA-754A-C440-8D05-92B65B826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7311" y="3965687"/>
            <a:ext cx="4644828" cy="947952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Goran </a:t>
            </a:r>
            <a:r>
              <a:rPr lang="en-GB" noProof="0" dirty="0" err="1"/>
              <a:t>Šiška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Head of QA @ </a:t>
            </a:r>
            <a:r>
              <a:rPr lang="en-GB" noProof="0" dirty="0" err="1"/>
              <a:t>Adacta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6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378839"/>
          </a:xfrm>
        </p:spPr>
        <p:txBody>
          <a:bodyPr/>
          <a:lstStyle/>
          <a:p>
            <a:pPr lvl="0"/>
            <a:r>
              <a:rPr lang="en-GB" noProof="0" dirty="0" err="1"/>
              <a:t>Edsger</a:t>
            </a:r>
            <a:r>
              <a:rPr lang="en-GB" noProof="0" dirty="0"/>
              <a:t> Dijkstra's Go To Statement Considered Harmful.</a:t>
            </a:r>
          </a:p>
          <a:p>
            <a:pPr lvl="0"/>
            <a:r>
              <a:rPr lang="en-GB" noProof="0" dirty="0"/>
              <a:t>R. Lawrence Clark’s We don't know where to GOTO if we don't know where we've COME FROM…</a:t>
            </a:r>
          </a:p>
        </p:txBody>
      </p:sp>
    </p:spTree>
    <p:extLst>
      <p:ext uri="{BB962C8B-B14F-4D97-AF65-F5344CB8AC3E}">
        <p14:creationId xmlns:p14="http://schemas.microsoft.com/office/powerpoint/2010/main" val="39537695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5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  INPUT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latin typeface="Courier New" pitchFamily="49"/>
              </a:rPr>
              <a:t> </a:t>
            </a: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i="1" noProof="0" dirty="0">
                <a:solidFill>
                  <a:srgbClr val="408080"/>
                </a:solidFill>
                <a:latin typeface="Courier New" pitchFamily="49"/>
              </a:rPr>
              <a:t>'Result is :’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COME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FROM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</a:rPr>
              <a:t>10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  <a:cs typeface="Courier New" pitchFamily="49"/>
              </a:rPr>
              <a:t>=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rdia New" pitchFamily="34"/>
              </a:rPr>
              <a:t>*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30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RETURN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8260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9A20C-D7A9-BE88-6C6A-C7A2FCB13279}"/>
              </a:ext>
            </a:extLst>
          </p:cNvPr>
          <p:cNvSpPr txBox="1"/>
          <p:nvPr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5F0AA-F152-F2C6-983B-B4F03123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FAA92-EC59-F6C5-50BB-27F0A298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0"/>
            <a:ext cx="12179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5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Proxy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75716-EC08-128D-7DD4-927C9D0F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19"/>
            <a:ext cx="12192000" cy="26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1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6999"/>
          </a:xfrm>
        </p:spPr>
        <p:txBody>
          <a:bodyPr/>
          <a:lstStyle/>
          <a:p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51C23-833B-30F0-1F40-054450D2D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36274"/>
              </p:ext>
            </p:extLst>
          </p:nvPr>
        </p:nvGraphicFramePr>
        <p:xfrm>
          <a:off x="585217" y="457199"/>
          <a:ext cx="11057796" cy="542405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85932">
                  <a:extLst>
                    <a:ext uri="{9D8B030D-6E8A-4147-A177-3AD203B41FA5}">
                      <a16:colId xmlns:a16="http://schemas.microsoft.com/office/drawing/2014/main" val="3471913333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2340965312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1717465048"/>
                    </a:ext>
                  </a:extLst>
                </a:gridCol>
              </a:tblGrid>
              <a:tr h="367733">
                <a:tc>
                  <a:txBody>
                    <a:bodyPr/>
                    <a:lstStyle/>
                    <a:p>
                      <a:r>
                        <a:rPr lang="en-US" dirty="0"/>
                        <a:t>Internal Method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Trap/Reflect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8314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[[Get]]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Reading a </a:t>
                      </a:r>
                      <a:r>
                        <a:rPr lang="en-US" sz="1400" dirty="0" err="1"/>
                        <a:t>propery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389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[[Set]]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Writing to a property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4520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HasProperty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40260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[[Delete]]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deleteProperty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075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[[Call]]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 call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9812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[[Construct]]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construct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9660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GetPrototypeOf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Object.getPrototypeOf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26187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SetPrototypeOf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Object.setPrototypeOf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937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IsExtensible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isExtensible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Object.isExtensible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3666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PreventExtension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preventExtensions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Object.preventExtensions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8144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DefineProperty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defineProperty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Object.defineProperty</a:t>
                      </a:r>
                      <a:r>
                        <a:rPr lang="en-US" sz="1400" b="0" dirty="0"/>
                        <a:t>(</a:t>
                      </a:r>
                      <a:r>
                        <a:rPr lang="en-US" sz="1400" b="0" dirty="0" err="1"/>
                        <a:t>ies</a:t>
                      </a:r>
                      <a:r>
                        <a:rPr lang="en-US" sz="1400" b="0" dirty="0"/>
                        <a:t>)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66986"/>
                  </a:ext>
                </a:extLst>
              </a:tr>
              <a:tr h="735465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GetOwnProperty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getOwnPropertyDescriptor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Object.getOwnPropertyDescriptor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58086"/>
                  </a:ext>
                </a:extLst>
              </a:tr>
              <a:tr h="949976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GB" sz="1400" b="0" dirty="0" err="1"/>
                        <a:t>OwnPropertyKeys</a:t>
                      </a:r>
                      <a:r>
                        <a:rPr lang="en-GB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ownKeys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Object.getOwnPropertyNames</a:t>
                      </a:r>
                      <a:r>
                        <a:rPr lang="en-US" sz="1400" b="0" dirty="0"/>
                        <a:t>/Symbols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6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932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5F3B-0A70-8BF8-9C2D-982838F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proxies &amp; proxy limits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F8707-C0F8-BB24-B5A0-335E3C28F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26161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noProof="0" dirty="0"/>
              <a:t>Has proxy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Validating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Observable proxy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Recursive proxy</a:t>
            </a:r>
            <a:endParaRPr lang="en-US" dirty="0"/>
          </a:p>
          <a:p>
            <a:endParaRPr lang="en-US" sz="1800" b="0" dirty="0">
              <a:solidFill>
                <a:srgbClr val="ABB2BF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6A103-7673-3A6B-71A2-B92B7D27CE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21852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noProof="0" dirty="0"/>
              <a:t>Internal slots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Equality checks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Context sensitive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740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5F3B-0A70-8BF8-9C2D-982838F1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F8707-C0F8-BB24-B5A0-335E3C28F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941796"/>
          </a:xfrm>
        </p:spPr>
        <p:txBody>
          <a:bodyPr/>
          <a:lstStyle/>
          <a:p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let 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proxyPerson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new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Proxy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800" b="0" dirty="0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person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handlerOne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);</a:t>
            </a:r>
          </a:p>
          <a:p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proxyPerson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56B6C2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C678DD"/>
                </a:solidFill>
                <a:effectLst/>
                <a:latin typeface="Lucida Console" panose="020B0609040504020204" pitchFamily="49" charset="0"/>
              </a:rPr>
              <a:t>new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1800" b="0" dirty="0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Proxy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US" sz="1800" b="0" dirty="0" err="1">
                <a:solidFill>
                  <a:srgbClr val="E06C75"/>
                </a:solidFill>
                <a:effectLst/>
                <a:latin typeface="Lucida Console" panose="020B0609040504020204" pitchFamily="49" charset="0"/>
              </a:rPr>
              <a:t>proxyPerson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lang="en-US" sz="1800" b="0" dirty="0" err="1">
                <a:solidFill>
                  <a:srgbClr val="E5C07B"/>
                </a:solidFill>
                <a:effectLst/>
                <a:latin typeface="Lucida Console" panose="020B0609040504020204" pitchFamily="49" charset="0"/>
              </a:rPr>
              <a:t>handlerTwo</a:t>
            </a:r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ABB2BF"/>
                </a:solidFill>
                <a:effectLst/>
                <a:latin typeface="Lucida Console" panose="020B06090405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44947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63CE9C2-82EA-874C-9BA4-00C33B3FC2E8}" vid="{D9AD0D0C-C573-6442-869B-93F2C6AC1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FunWithProxies</Template>
  <TotalTime>8789</TotalTime>
  <Words>508</Words>
  <Application>Microsoft Office PowerPoint</Application>
  <PresentationFormat>Widescreen</PresentationFormat>
  <Paragraphs>125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Cordia New</vt:lpstr>
      <vt:lpstr>Courier New</vt:lpstr>
      <vt:lpstr>Lucida Console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PowerPoint Presentation</vt:lpstr>
      <vt:lpstr>ComeFrom</vt:lpstr>
      <vt:lpstr>ComeFrom</vt:lpstr>
      <vt:lpstr>PowerPoint Presentation</vt:lpstr>
      <vt:lpstr>Proxy</vt:lpstr>
      <vt:lpstr>PowerPoint Presentation</vt:lpstr>
      <vt:lpstr>Useful proxies &amp; proxy limits</vt:lpstr>
      <vt:lpstr>What’s this?</vt:lpstr>
      <vt:lpstr>Proxy Proxy</vt:lpstr>
      <vt:lpstr>What’s this?</vt:lpstr>
      <vt:lpstr>What’s this?</vt:lpstr>
      <vt:lpstr>INCEPTION</vt:lpstr>
      <vt:lpstr>Questions</vt:lpstr>
      <vt:lpstr>Answers</vt:lpstr>
      <vt:lpstr>Lessons learned</vt:lpstr>
      <vt:lpstr>Final though</vt:lpstr>
      <vt:lpstr>Sources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Goran Siska</dc:creator>
  <cp:keywords/>
  <dc:description/>
  <cp:lastModifiedBy>Goran</cp:lastModifiedBy>
  <cp:revision>12</cp:revision>
  <dcterms:created xsi:type="dcterms:W3CDTF">2023-08-24T11:36:27Z</dcterms:created>
  <dcterms:modified xsi:type="dcterms:W3CDTF">2023-11-08T07:47:02Z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